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24" r:id="rId3"/>
    <p:sldId id="326" r:id="rId4"/>
    <p:sldId id="298" r:id="rId5"/>
    <p:sldId id="287" r:id="rId6"/>
    <p:sldId id="345" r:id="rId7"/>
    <p:sldId id="341" r:id="rId8"/>
    <p:sldId id="321" r:id="rId9"/>
    <p:sldId id="322" r:id="rId10"/>
    <p:sldId id="289" r:id="rId11"/>
    <p:sldId id="328" r:id="rId12"/>
    <p:sldId id="346" r:id="rId13"/>
    <p:sldId id="347" r:id="rId14"/>
    <p:sldId id="348" r:id="rId15"/>
    <p:sldId id="349" r:id="rId16"/>
    <p:sldId id="327" r:id="rId17"/>
    <p:sldId id="304" r:id="rId18"/>
    <p:sldId id="305" r:id="rId19"/>
    <p:sldId id="281" r:id="rId20"/>
    <p:sldId id="291" r:id="rId21"/>
    <p:sldId id="350" r:id="rId22"/>
    <p:sldId id="323" r:id="rId23"/>
    <p:sldId id="343" r:id="rId24"/>
    <p:sldId id="356" r:id="rId25"/>
    <p:sldId id="344" r:id="rId26"/>
    <p:sldId id="351" r:id="rId27"/>
    <p:sldId id="315" r:id="rId28"/>
    <p:sldId id="340" r:id="rId29"/>
    <p:sldId id="330" r:id="rId30"/>
    <p:sldId id="307" r:id="rId31"/>
    <p:sldId id="353" r:id="rId32"/>
    <p:sldId id="355" r:id="rId33"/>
    <p:sldId id="336" r:id="rId34"/>
    <p:sldId id="338" r:id="rId35"/>
    <p:sldId id="309" r:id="rId36"/>
    <p:sldId id="357" r:id="rId37"/>
    <p:sldId id="339" r:id="rId38"/>
    <p:sldId id="311" r:id="rId39"/>
    <p:sldId id="312" r:id="rId40"/>
    <p:sldId id="313" r:id="rId41"/>
    <p:sldId id="314" r:id="rId42"/>
    <p:sldId id="358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194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effectLst/>
                <a:latin typeface="Monotype Corsiva" pitchFamily="66" charset="0"/>
                <a:cs typeface="Times New Roman" pitchFamily="18" charset="0"/>
              </a:rPr>
              <a:t>Философия </a:t>
            </a:r>
            <a:br>
              <a:rPr lang="ru-RU" sz="6000" i="1" dirty="0" smtClean="0">
                <a:solidFill>
                  <a:schemeClr val="bg1"/>
                </a:solidFill>
                <a:effectLst/>
                <a:latin typeface="Monotype Corsiva" pitchFamily="66" charset="0"/>
                <a:cs typeface="Times New Roman" pitchFamily="18" charset="0"/>
              </a:rPr>
            </a:br>
            <a:r>
              <a:rPr lang="ru-RU" sz="6000" i="1" dirty="0" smtClean="0">
                <a:solidFill>
                  <a:schemeClr val="bg1"/>
                </a:solidFill>
                <a:effectLst/>
                <a:latin typeface="Monotype Corsiva" pitchFamily="66" charset="0"/>
                <a:cs typeface="Times New Roman" pitchFamily="18" charset="0"/>
              </a:rPr>
              <a:t>Нового времени</a:t>
            </a:r>
            <a:endParaRPr lang="ru-RU" sz="6000" i="1" dirty="0">
              <a:solidFill>
                <a:schemeClr val="bg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Эмпиризм в философской теории </a:t>
            </a:r>
            <a:r>
              <a:rPr lang="ru-RU" sz="3600" dirty="0" err="1" smtClean="0">
                <a:solidFill>
                  <a:schemeClr val="tx1"/>
                </a:solidFill>
                <a:latin typeface="Comic Sans MS" pitchFamily="66" charset="0"/>
              </a:rPr>
              <a:t>Фрэнсиса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 Бэкона (1561-1626)</a:t>
            </a:r>
            <a:endParaRPr lang="ru-RU" sz="3600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Бэк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16832"/>
            <a:ext cx="3528392" cy="446449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itchFamily="66" charset="0"/>
              </a:rPr>
              <a:t>Роджер Бэкон   (1214-1292) – средневековый философ</a:t>
            </a:r>
            <a:endParaRPr lang="ru-RU" sz="32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рб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060848"/>
            <a:ext cx="3382352" cy="439248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Два вида опыта по Ф. Бэкону: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Е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xperientia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»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Е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xperientia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literata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»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>
              <a:latin typeface="Comic Sans MS" panose="030F0702030302020204" pitchFamily="66" charset="0"/>
            </a:endParaRP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sz="3600" dirty="0" smtClean="0">
                <a:latin typeface="Comic Sans MS" panose="030F0702030302020204" pitchFamily="66" charset="0"/>
              </a:rPr>
              <a:t>Обыденный, жизненный опыт;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latin typeface="Comic Sans MS" panose="030F0702030302020204" pitchFamily="66" charset="0"/>
            </a:endParaRPr>
          </a:p>
          <a:p>
            <a:r>
              <a:rPr lang="ru-RU" sz="3600" dirty="0" smtClean="0">
                <a:latin typeface="Comic Sans MS" panose="030F0702030302020204" pitchFamily="66" charset="0"/>
              </a:rPr>
              <a:t>Научный опыт как результат эксперимента</a:t>
            </a:r>
            <a:endParaRPr lang="ru-R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390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Политическая философия Ф. Бэкона</a:t>
            </a:r>
            <a:endParaRPr lang="ru-RU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>
                <a:latin typeface="Comic Sans MS" panose="030F0702030302020204" pitchFamily="66" charset="0"/>
              </a:rPr>
              <a:t>Обосновывал значимость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науки</a:t>
            </a:r>
            <a:r>
              <a:rPr lang="ru-RU" dirty="0" smtClean="0">
                <a:latin typeface="Comic Sans MS" panose="030F0702030302020204" pitchFamily="66" charset="0"/>
              </a:rPr>
              <a:t> в политике.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2. Одним из первых изучал проблему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политической  идеологии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3. Был сторонником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абсолютной монархии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4. Признаком эффективного государства считал способность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предотвращать революции и мятежи.</a:t>
            </a:r>
          </a:p>
          <a:p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4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Четыре признака политического кризиса по Ф. Бэкону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139285"/>
              </p:ext>
            </p:extLst>
          </p:nvPr>
        </p:nvGraphicFramePr>
        <p:xfrm>
          <a:off x="457200" y="1935163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Признак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Проявление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Нарушение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легитимности власти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Снижение доверия и уважения к правителю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Ухудшение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качества жизни населения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Возрастание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недовольства общества властями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Ослабление контроля над политической элитой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Ухудшение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эффективности государственного аппарата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Чрезмерное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количество реформ, нововведений и т.д.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Нарушение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интеракции между обществом и государством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611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Способы предотвращения </a:t>
            </a:r>
            <a:r>
              <a:rPr lang="ru-RU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политического кризиса по Ф. </a:t>
            </a:r>
            <a:r>
              <a:rPr lang="ru-RU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Бэкону:</a:t>
            </a:r>
            <a:endParaRPr lang="ru-RU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 механизм обратной связи между обществом и государством;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 прозрачность и открытость власти;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Comic Sans MS" panose="030F0702030302020204" pitchFamily="66" charset="0"/>
              </a:rPr>
              <a:t> гибкая идеологическая политика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446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</a:rPr>
              <a:t>Основные идеи произведений: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«Новая Атлантида»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«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Новый Органон»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Рассуждал о роли книгопечатания, пороха и компаса в развитии цивилизации;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Критиковал магов и алхимиков, обосновывал рациональный характер науки;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Ввёл понятие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«религия науки»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Критиковал  традиционную логику;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Выделял ложную и истинную индукцию;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Считал целью науки освободиться от идолов и познавать природу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Познание природы это - 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«открытие форм» </a:t>
            </a:r>
            <a:r>
              <a:rPr lang="ru-RU" dirty="0" smtClean="0">
                <a:latin typeface="Comic Sans MS" panose="030F0702030302020204" pitchFamily="66" charset="0"/>
              </a:rPr>
              <a:t>– особых свойств объектов и явлений окружающего мира.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61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Виды заблуждений в классификации Фр. Бэкона: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Врожденные           заблуждения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Приобретенные   заблуждения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Название</a:t>
                      </a:r>
                      <a:endParaRPr lang="ru-RU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Значение</a:t>
                      </a:r>
                      <a:endParaRPr lang="ru-RU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Название</a:t>
                      </a:r>
                      <a:endParaRPr lang="ru-RU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Значение</a:t>
                      </a:r>
                      <a:endParaRPr lang="ru-RU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Призраки рода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возникают из-за влияния норм культуры (обычае, традиций) на процесс познания мира;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Призраки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рынка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заблуждения, причина  которых в неправильном употреблении слов и понятий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Призраки пещеры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возникают из-за влияния качеств личности человека на процесс познания им мира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Призраки театра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заблуждения, возникающие из-за влияния философии на процесс познания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  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Пути познания по Фр. Бэкону: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003232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744"/>
                <a:gridCol w="2667744"/>
                <a:gridCol w="26677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Название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Определение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Значение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Путь паука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Путь познания, основанный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исключительно на разуме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Критика теоретического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знания, непроверенного практикой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Путь муравья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Путь познания, в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основе которого лежит только опыт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Критика  устаревающего опытного знания 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Путь пчелы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Путь познания, гармонично сочетающий разум и опыт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Оптимальный путь познания, являющийся гносеологическим идеалом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63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Сенсуализм в философии Дж. Локка (1632-1704)</a:t>
            </a:r>
            <a:endParaRPr lang="ru-RU" sz="3200" b="1" i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" name="Содержимое 3" descr="Лок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30705"/>
            <a:ext cx="8229600" cy="4363403"/>
          </a:xfrm>
        </p:spPr>
      </p:pic>
    </p:spTree>
    <p:extLst>
      <p:ext uri="{BB962C8B-B14F-4D97-AF65-F5344CB8AC3E}">
        <p14:creationId xmlns:p14="http://schemas.microsoft.com/office/powerpoint/2010/main" val="278157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Comic Sans MS" pitchFamily="66" charset="0"/>
              </a:rPr>
              <a:t>Предпосылки становления философии Нового времени</a:t>
            </a:r>
            <a:endParaRPr lang="ru-RU" sz="32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2800" dirty="0" smtClean="0">
                <a:latin typeface="Comic Sans MS" pitchFamily="66" charset="0"/>
              </a:rPr>
              <a:t> отказ от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теологической </a:t>
            </a:r>
            <a:r>
              <a:rPr lang="ru-RU" sz="2800" dirty="0" smtClean="0">
                <a:latin typeface="Comic Sans MS" pitchFamily="66" charset="0"/>
              </a:rPr>
              <a:t>картины мира;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800" dirty="0" smtClean="0">
                <a:latin typeface="Comic Sans MS" pitchFamily="66" charset="0"/>
              </a:rPr>
              <a:t> развитие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экспериментального </a:t>
            </a:r>
            <a:r>
              <a:rPr lang="ru-RU" sz="2800" dirty="0" smtClean="0">
                <a:latin typeface="Comic Sans MS" pitchFamily="66" charset="0"/>
              </a:rPr>
              <a:t>естествознания; 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800" dirty="0" smtClean="0">
                <a:latin typeface="Comic Sans MS" pitchFamily="66" charset="0"/>
              </a:rPr>
              <a:t> необходимость переосмысления </a:t>
            </a:r>
            <a:r>
              <a:rPr lang="ru-RU" sz="2800" i="1" dirty="0" smtClean="0">
                <a:solidFill>
                  <a:srgbClr val="FF0000"/>
                </a:solidFill>
                <a:latin typeface="Comic Sans MS" pitchFamily="66" charset="0"/>
              </a:rPr>
              <a:t>гносеологического измерения </a:t>
            </a:r>
            <a:r>
              <a:rPr lang="ru-RU" sz="2800" i="1" dirty="0" smtClean="0">
                <a:latin typeface="Comic Sans MS" pitchFamily="66" charset="0"/>
              </a:rPr>
              <a:t>философии</a:t>
            </a:r>
            <a:r>
              <a:rPr lang="ru-RU" sz="2800" dirty="0" smtClean="0">
                <a:latin typeface="Comic Sans MS" pitchFamily="66" charset="0"/>
              </a:rPr>
              <a:t>;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800" dirty="0" smtClean="0">
                <a:latin typeface="Comic Sans MS" pitchFamily="66" charset="0"/>
              </a:rPr>
              <a:t> потребность переосмысления взаимоотношения общества и государства. 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latin typeface="Comic Sans MS" pitchFamily="66" charset="0"/>
              </a:rPr>
              <a:t>Основные идеи творчества: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05584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ü"/>
            </a:pPr>
            <a:r>
              <a:rPr lang="ru-RU" sz="2800" dirty="0" smtClean="0">
                <a:latin typeface="Comic Sans MS" panose="030F0702030302020204" pitchFamily="66" charset="0"/>
                <a:cs typeface="Times New Roman" pitchFamily="18" charset="0"/>
              </a:rPr>
              <a:t>     Создатель </a:t>
            </a:r>
            <a:r>
              <a:rPr lang="ru-RU" sz="28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енсуалистической гносеологии.</a:t>
            </a:r>
            <a:endParaRPr lang="ru-RU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Comic Sans MS" pitchFamily="66" charset="0"/>
              </a:rPr>
              <a:t>Главной функцией философии видел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воспитательную</a:t>
            </a:r>
            <a:r>
              <a:rPr lang="ru-RU" sz="2800" dirty="0" smtClean="0"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Comic Sans MS" pitchFamily="66" charset="0"/>
              </a:rPr>
              <a:t>Выделял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внешний (чувственный)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Comic Sans MS" pitchFamily="66" charset="0"/>
              </a:rPr>
              <a:t> и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внутренний (разумный)  </a:t>
            </a:r>
            <a:r>
              <a:rPr lang="ru-RU" sz="2800" dirty="0" smtClean="0">
                <a:latin typeface="Comic Sans MS" pitchFamily="66" charset="0"/>
              </a:rPr>
              <a:t>опыты.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latin typeface="Comic Sans MS" pitchFamily="66" charset="0"/>
              </a:rPr>
              <a:t>Ключевое понятие философии -</a:t>
            </a:r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«чистая доска».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Триединая теория воспитания Дж. Локка: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anose="030F0702030302020204" pitchFamily="66" charset="0"/>
            </a:endParaRP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1) физическое;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2) нравственно-интеллектуальное;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3) патриотическое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773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itchFamily="66" charset="0"/>
              </a:rPr>
              <a:t>    Политическая философия Дж. Локка</a:t>
            </a:r>
            <a:endParaRPr lang="ru-RU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Критика монархии</a:t>
            </a:r>
            <a:r>
              <a:rPr lang="ru-RU" dirty="0" smtClean="0">
                <a:latin typeface="Comic Sans MS" pitchFamily="66" charset="0"/>
              </a:rPr>
              <a:t>, главным образом через идею наследования престола;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Comic Sans MS" pitchFamily="66" charset="0"/>
              </a:rPr>
              <a:t>Изучал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естественное состояние человека</a:t>
            </a:r>
            <a:r>
              <a:rPr lang="ru-RU" dirty="0" smtClean="0">
                <a:latin typeface="Comic Sans MS" pitchFamily="66" charset="0"/>
              </a:rPr>
              <a:t>, состояние свободы;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Comic Sans MS" pitchFamily="66" charset="0"/>
              </a:rPr>
              <a:t>Выступал за равенство перед законом и критиковал рабство (два случая порабощения)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Comic Sans MS" pitchFamily="66" charset="0"/>
              </a:rPr>
              <a:t>Неприкосновенность частной собственности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Принцип разделения властей на три ветви</a:t>
            </a:r>
            <a:r>
              <a:rPr lang="ru-RU" dirty="0" smtClean="0">
                <a:latin typeface="Comic Sans MS" pitchFamily="66" charset="0"/>
              </a:rPr>
              <a:t>: исполнительную, законодательную и судебную ради того, чтобы избежать тирании; самая важная - законодательная.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82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63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Философия Т. Гоббса (1588-1679)</a:t>
            </a:r>
            <a:endParaRPr lang="ru-RU" sz="3200" b="1" i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6" name="Содержимое 5" descr="гобб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9927" y="1935163"/>
            <a:ext cx="4164145" cy="4389437"/>
          </a:xfrm>
        </p:spPr>
      </p:pic>
    </p:spTree>
    <p:extLst>
      <p:ext uri="{BB962C8B-B14F-4D97-AF65-F5344CB8AC3E}">
        <p14:creationId xmlns:p14="http://schemas.microsoft.com/office/powerpoint/2010/main" val="2781576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Классификация наук по Т. Гоббсу: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838992"/>
              </p:ext>
            </p:extLst>
          </p:nvPr>
        </p:nvGraphicFramePr>
        <p:xfrm>
          <a:off x="457200" y="1935163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116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omic Sans MS" panose="030F0702030302020204" pitchFamily="66" charset="0"/>
                        </a:rPr>
                        <a:t>Название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omic Sans MS" panose="030F0702030302020204" pitchFamily="66" charset="0"/>
                        </a:rPr>
                        <a:t>Значение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87741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Первая философия</a:t>
                      </a: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omic Sans MS" panose="030F0702030302020204" pitchFamily="66" charset="0"/>
                        </a:rPr>
                        <a:t>Онтология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27366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Естественная 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Философия</a:t>
                      </a: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omic Sans MS" panose="030F0702030302020204" pitchFamily="66" charset="0"/>
                        </a:rPr>
                        <a:t>Физика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66991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Моральная философия</a:t>
                      </a:r>
                    </a:p>
                    <a:p>
                      <a:endParaRPr lang="ru-RU" sz="280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Comic Sans MS" panose="030F0702030302020204" pitchFamily="66" charset="0"/>
                        </a:rPr>
                        <a:t>Этика</a:t>
                      </a:r>
                      <a:endParaRPr lang="ru-RU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309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latin typeface="Comic Sans MS" pitchFamily="66" charset="0"/>
              </a:rPr>
              <a:t>Основные идеи творчества: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05584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Относился к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материализму;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Всю философию разделял на: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философию государства;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философию морали.</a:t>
            </a:r>
          </a:p>
          <a:p>
            <a:pPr marL="0" indent="0" algn="just">
              <a:buFont typeface="Wingdings" pitchFamily="2" charset="2"/>
              <a:buChar char="ü"/>
            </a:pPr>
            <a:endParaRPr lang="ru-RU" sz="2400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ü"/>
            </a:pP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Был убеждённы сторонником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абсолютной монархии</a:t>
            </a: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marL="0" indent="0" algn="just">
              <a:buFont typeface="Wingdings" pitchFamily="2" charset="2"/>
              <a:buChar char="ü"/>
            </a:pPr>
            <a:endParaRPr lang="ru-RU" sz="2400" dirty="0" smtClean="0">
              <a:latin typeface="Comic Sans MS" pitchFamily="66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ü"/>
            </a:pP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Создал понятие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«общественный договор»;</a:t>
            </a:r>
          </a:p>
          <a:p>
            <a:pPr marL="0" indent="0" algn="just">
              <a:buFont typeface="Wingdings" pitchFamily="2" charset="2"/>
              <a:buChar char="ü"/>
            </a:pPr>
            <a:endParaRPr lang="ru-RU" sz="2400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ü"/>
            </a:pP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Определял государство как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«механизм»;</a:t>
            </a:r>
          </a:p>
        </p:txBody>
      </p:sp>
    </p:spTree>
    <p:extLst>
      <p:ext uri="{BB962C8B-B14F-4D97-AF65-F5344CB8AC3E}">
        <p14:creationId xmlns:p14="http://schemas.microsoft.com/office/powerpoint/2010/main" val="19655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Общественный договор в понимании Т. Гоббса</a:t>
            </a:r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3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Общественный </a:t>
            </a:r>
            <a:r>
              <a:rPr lang="ru-RU" sz="3800" dirty="0">
                <a:solidFill>
                  <a:schemeClr val="tx1"/>
                </a:solidFill>
                <a:latin typeface="Comic Sans MS" panose="030F0702030302020204" pitchFamily="66" charset="0"/>
              </a:rPr>
              <a:t>договор в понимании </a:t>
            </a:r>
            <a:r>
              <a:rPr lang="ru-RU" sz="3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Ж.-Ж. Руссо</a:t>
            </a:r>
            <a:endParaRPr lang="ru-RU" sz="3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1) возник в результате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«естественного состояния»;</a:t>
            </a:r>
          </a:p>
          <a:p>
            <a:endParaRPr lang="ru-RU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2)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не может быть нарушен </a:t>
            </a:r>
            <a:r>
              <a:rPr lang="ru-RU" dirty="0" smtClean="0">
                <a:latin typeface="Comic Sans MS" panose="030F0702030302020204" pitchFamily="66" charset="0"/>
              </a:rPr>
              <a:t>ни при каких условиях;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3) среда реализации –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абсолютная монархия.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>
                <a:latin typeface="Comic Sans MS" panose="030F0702030302020204" pitchFamily="66" charset="0"/>
              </a:rPr>
              <a:t>) возник как результат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«гражданского состояния»;</a:t>
            </a:r>
          </a:p>
          <a:p>
            <a:endParaRPr lang="ru-RU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2) возможно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нарушение;</a:t>
            </a:r>
          </a:p>
          <a:p>
            <a:endParaRPr lang="ru-RU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3) среда реализации –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республика. </a:t>
            </a:r>
          </a:p>
          <a:p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376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effectLst/>
                <a:latin typeface="Mistral" pitchFamily="66" charset="0"/>
                <a:cs typeface="Times New Roman" pitchFamily="18" charset="0"/>
              </a:rPr>
              <a:t>Философия </a:t>
            </a:r>
            <a:br>
              <a:rPr lang="ru-RU" sz="6000" dirty="0" smtClean="0">
                <a:solidFill>
                  <a:schemeClr val="bg1"/>
                </a:solidFill>
                <a:effectLst/>
                <a:latin typeface="Mistral" pitchFamily="66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bg1"/>
                </a:solidFill>
                <a:effectLst/>
                <a:latin typeface="Mistral" pitchFamily="66" charset="0"/>
                <a:cs typeface="Times New Roman" pitchFamily="18" charset="0"/>
              </a:rPr>
              <a:t>эпохи Просвещения</a:t>
            </a:r>
            <a:endParaRPr lang="ru-RU" sz="6000" dirty="0">
              <a:solidFill>
                <a:schemeClr val="bg1"/>
              </a:solidFill>
              <a:latin typeface="Mistral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96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Франция –ведущая европейская держава эпохи Просвещения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Содержимое 5" descr="франция фла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3" cy="43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23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   </a:t>
            </a:r>
            <a:r>
              <a:rPr lang="ru-RU" sz="3200" b="1" i="1" dirty="0" smtClean="0">
                <a:solidFill>
                  <a:schemeClr val="tx1"/>
                </a:solidFill>
                <a:latin typeface="Comic Sans MS" pitchFamily="66" charset="0"/>
              </a:rPr>
              <a:t>Характерные черты философии Просвещения:</a:t>
            </a:r>
            <a:endParaRPr lang="ru-RU" sz="32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Comic Sans MS" pitchFamily="66" charset="0"/>
              </a:rPr>
              <a:t>1</a:t>
            </a:r>
            <a:r>
              <a:rPr lang="ru-RU" dirty="0" smtClean="0">
                <a:latin typeface="Comic Sans MS" pitchFamily="66" charset="0"/>
              </a:rPr>
              <a:t>) стремление обеспечить доступность науки для широких масс</a:t>
            </a:r>
            <a:r>
              <a:rPr lang="ru-RU" sz="2800" dirty="0" smtClean="0">
                <a:latin typeface="Comic Sans MS" pitchFamily="66" charset="0"/>
              </a:rPr>
              <a:t>;</a:t>
            </a:r>
            <a:endParaRPr lang="ru-RU" sz="2800" dirty="0" smtClean="0">
              <a:latin typeface="Comic Sans MS" pitchFamily="66" charset="0"/>
            </a:endParaRPr>
          </a:p>
          <a:p>
            <a:pPr lvl="0"/>
            <a:r>
              <a:rPr lang="ru-RU" sz="2800" dirty="0" smtClean="0">
                <a:latin typeface="Comic Sans MS" pitchFamily="66" charset="0"/>
              </a:rPr>
              <a:t>2) </a:t>
            </a:r>
            <a:r>
              <a:rPr lang="ru-RU" sz="2800" dirty="0" smtClean="0">
                <a:latin typeface="Comic Sans MS" pitchFamily="66" charset="0"/>
              </a:rPr>
              <a:t>использование художественной литературы для изложения философских взглядов;</a:t>
            </a:r>
            <a:endParaRPr lang="ru-RU" sz="2800" dirty="0" smtClean="0">
              <a:latin typeface="Comic Sans MS" pitchFamily="66" charset="0"/>
            </a:endParaRPr>
          </a:p>
          <a:p>
            <a:pPr lvl="0"/>
            <a:r>
              <a:rPr lang="ru-RU" sz="2800" dirty="0" smtClean="0">
                <a:latin typeface="Comic Sans MS" pitchFamily="66" charset="0"/>
              </a:rPr>
              <a:t>3) </a:t>
            </a:r>
            <a:r>
              <a:rPr lang="ru-RU" sz="2800" dirty="0" smtClean="0">
                <a:latin typeface="Comic Sans MS" pitchFamily="66" charset="0"/>
              </a:rPr>
              <a:t>окончательное преодоление влияния католической церкви на науку.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Англия и Франция – ведущие державы эпохи Нового времени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Содержимое 4" descr="Англия.Флаг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60848"/>
            <a:ext cx="4038600" cy="3528392"/>
          </a:xfrm>
        </p:spPr>
      </p:pic>
      <p:pic>
        <p:nvPicPr>
          <p:cNvPr id="6" name="Содержимое 5" descr="франция флаг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60848"/>
            <a:ext cx="4038600" cy="3528392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	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Философия Жан-Жака Руссо (1712-1778)</a:t>
            </a:r>
            <a:endParaRPr lang="ru-RU" sz="3600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русс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4824536" cy="4824536"/>
          </a:xfrm>
        </p:spPr>
      </p:pic>
    </p:spTree>
    <p:extLst>
      <p:ext uri="{BB962C8B-B14F-4D97-AF65-F5344CB8AC3E}">
        <p14:creationId xmlns:p14="http://schemas.microsoft.com/office/powerpoint/2010/main" val="4141949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       Политическая философия Руссо: 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«Государство насилия»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«Царство разума»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1) власть принуждения;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2) неравенство;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3) естественное состояние;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4) нарушение суверенитета;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5) деспотия.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1) власть закона;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2) всеобщее равенство;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3) гражданское состояние;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4) суверенитет как абсолютная ценность;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5) демократия.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89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Теория «естественного воспитания» Руссо: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Выделял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три источника воспитания: </a:t>
            </a:r>
          </a:p>
          <a:p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природа;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люди;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личный опыт.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Определял человека как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«жертву цивилизации»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Воспитание обязательно должно включать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гражданское и патриотическое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Проблема неравенства и её решение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Постановка проблемы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Решение проблемы: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Comic Sans MS" pitchFamily="66" charset="0"/>
              </a:rPr>
              <a:t>Руссо выделял:</a:t>
            </a:r>
          </a:p>
          <a:p>
            <a:r>
              <a:rPr lang="ru-RU" sz="2400" dirty="0" smtClean="0">
                <a:latin typeface="Comic Sans MS" pitchFamily="66" charset="0"/>
              </a:rPr>
              <a:t>1) 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биологическое</a:t>
            </a:r>
            <a:r>
              <a:rPr lang="ru-RU" sz="2400" dirty="0" smtClean="0">
                <a:latin typeface="Comic Sans MS" pitchFamily="66" charset="0"/>
              </a:rPr>
              <a:t> (врожденное) и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социальное </a:t>
            </a:r>
            <a:r>
              <a:rPr lang="ru-RU" sz="2400" dirty="0" smtClean="0">
                <a:latin typeface="Comic Sans MS" pitchFamily="66" charset="0"/>
              </a:rPr>
              <a:t>(приобретенное) неравенства;</a:t>
            </a:r>
          </a:p>
          <a:p>
            <a:r>
              <a:rPr lang="ru-RU" dirty="0" smtClean="0">
                <a:latin typeface="Comic Sans MS" pitchFamily="66" charset="0"/>
              </a:rPr>
              <a:t>2) первое исправить невозможно, в отличие от второго;</a:t>
            </a:r>
          </a:p>
          <a:p>
            <a:r>
              <a:rPr lang="ru-RU" dirty="0" smtClean="0">
                <a:latin typeface="Comic Sans MS" pitchFamily="66" charset="0"/>
              </a:rPr>
              <a:t>3) считал высокий уровень социального неравенства одной из возможных причин революций.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Для устранения неравенства людям необходимо отказаться от благ цивилизации и вернуться к жизни в естественной среде (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теория естественного человека)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Теория общественного договора: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latin typeface="Comic Sans MS" pitchFamily="66" charset="0"/>
              </a:rPr>
              <a:t>- концепция, согласно которой создание общества и государства является результатом онтологического договора между людьми (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онтологический договор</a:t>
            </a:r>
            <a:r>
              <a:rPr lang="ru-RU" dirty="0" smtClean="0">
                <a:latin typeface="Comic Sans MS" pitchFamily="66" charset="0"/>
              </a:rPr>
              <a:t>);</a:t>
            </a:r>
          </a:p>
          <a:p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условие договора</a:t>
            </a:r>
            <a:r>
              <a:rPr lang="ru-RU" dirty="0" smtClean="0">
                <a:latin typeface="Comic Sans MS" pitchFamily="66" charset="0"/>
              </a:rPr>
              <a:t>: государство обеспечивает обществу защиту и процветание, общество отказывается от части своих прав и свобод;</a:t>
            </a:r>
          </a:p>
          <a:p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условие расторжения договора</a:t>
            </a:r>
            <a:r>
              <a:rPr lang="ru-RU" dirty="0" smtClean="0">
                <a:latin typeface="Comic Sans MS" pitchFamily="66" charset="0"/>
              </a:rPr>
              <a:t>: возможно в том случае, если государство не выполняет своих обязательств.</a:t>
            </a:r>
          </a:p>
          <a:p>
            <a:r>
              <a:rPr lang="ru-RU" dirty="0" smtClean="0">
                <a:latin typeface="Comic Sans MS" pitchFamily="66" charset="0"/>
              </a:rPr>
              <a:t>Цитата: «Законодательная власть –сердце, исполнительная власть –мозг».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Comic Sans MS" pitchFamily="66" charset="0"/>
              </a:rPr>
              <a:t>Философские идеи Шарля де Монтескье (1689-1755)</a:t>
            </a:r>
            <a:endParaRPr lang="ru-RU" sz="32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Содержимое 4" descr="Монтескь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060848"/>
            <a:ext cx="4176464" cy="4464496"/>
          </a:xfrm>
        </p:spPr>
      </p:pic>
    </p:spTree>
    <p:extLst>
      <p:ext uri="{BB962C8B-B14F-4D97-AF65-F5344CB8AC3E}">
        <p14:creationId xmlns:p14="http://schemas.microsoft.com/office/powerpoint/2010/main" val="41897078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Философия истории Монтескье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1)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образование государства </a:t>
            </a:r>
            <a:r>
              <a:rPr lang="ru-RU" dirty="0" smtClean="0">
                <a:latin typeface="Comic Sans MS" panose="030F0702030302020204" pitchFamily="66" charset="0"/>
              </a:rPr>
              <a:t>– часть исторического процесса;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2)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история</a:t>
            </a:r>
            <a:r>
              <a:rPr lang="ru-RU" dirty="0" smtClean="0">
                <a:latin typeface="Comic Sans MS" panose="030F0702030302020204" pitchFamily="66" charset="0"/>
              </a:rPr>
              <a:t> есть результат сознательной творческой деятельности человека;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3) главный результат исторического процесса – эволюция от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права силы </a:t>
            </a:r>
            <a:r>
              <a:rPr lang="ru-RU" dirty="0" smtClean="0">
                <a:latin typeface="Comic Sans MS" panose="030F0702030302020204" pitchFamily="66" charset="0"/>
              </a:rPr>
              <a:t>к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праву закона;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4) был сторонником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компаративизма в </a:t>
            </a:r>
            <a:r>
              <a:rPr lang="ru-RU" dirty="0" smtClean="0">
                <a:latin typeface="Comic Sans MS" panose="030F0702030302020204" pitchFamily="66" charset="0"/>
              </a:rPr>
              <a:t>изучении истории.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06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Политическая философия Монтескье: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выделял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четыре основные формы власти</a:t>
            </a:r>
            <a:r>
              <a:rPr lang="ru-RU" dirty="0" smtClean="0">
                <a:latin typeface="Comic Sans MS" pitchFamily="66" charset="0"/>
              </a:rPr>
              <a:t>: аристократию, демократию, монархию и деспотию</a:t>
            </a:r>
            <a:r>
              <a:rPr lang="ru-RU" sz="2200" dirty="0" smtClean="0">
                <a:latin typeface="Comic Sans MS" pitchFamily="66" charset="0"/>
              </a:rPr>
              <a:t>;</a:t>
            </a:r>
            <a:endParaRPr lang="ru-RU" sz="2200" dirty="0" smtClean="0">
              <a:latin typeface="Comic Sans MS" pitchFamily="66" charset="0"/>
            </a:endParaRPr>
          </a:p>
          <a:p>
            <a:r>
              <a:rPr lang="ru-RU" sz="2200" dirty="0" smtClean="0">
                <a:latin typeface="Comic Sans MS" pitchFamily="66" charset="0"/>
              </a:rPr>
              <a:t>  законодательная, исполнительная и судебная власть должны быть отделены друг от друга и принадлежали различным государственным органам </a:t>
            </a:r>
            <a:r>
              <a:rPr lang="ru-RU" sz="2200" dirty="0" smtClean="0">
                <a:solidFill>
                  <a:srgbClr val="FF0000"/>
                </a:solidFill>
                <a:latin typeface="Comic Sans MS" pitchFamily="66" charset="0"/>
              </a:rPr>
              <a:t>(«система сдержек и противовесов»);</a:t>
            </a:r>
          </a:p>
          <a:p>
            <a:r>
              <a:rPr lang="ru-RU" sz="2200" dirty="0" smtClean="0">
                <a:latin typeface="Comic Sans MS" pitchFamily="66" charset="0"/>
              </a:rPr>
              <a:t>считал</a:t>
            </a:r>
            <a:r>
              <a:rPr lang="ru-RU" sz="2200" dirty="0" smtClean="0">
                <a:latin typeface="Comic Sans MS" pitchFamily="66" charset="0"/>
              </a:rPr>
              <a:t>, что все политические изменения определены не только историческими и культурными закономерностями, но и </a:t>
            </a:r>
            <a:r>
              <a:rPr lang="ru-RU" sz="2200" dirty="0" smtClean="0">
                <a:solidFill>
                  <a:srgbClr val="FF0000"/>
                </a:solidFill>
                <a:latin typeface="Comic Sans MS" pitchFamily="66" charset="0"/>
              </a:rPr>
              <a:t>географическим фактором</a:t>
            </a:r>
            <a:r>
              <a:rPr lang="ru-RU" sz="2200" dirty="0" smtClean="0">
                <a:latin typeface="Comic Sans MS" pitchFamily="66" charset="0"/>
              </a:rPr>
              <a:t> («Власть климата»).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636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Материализм в философии </a:t>
            </a:r>
            <a:r>
              <a:rPr lang="ru-RU" sz="2800" b="1" i="1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Дени</a:t>
            </a:r>
            <a:r>
              <a:rPr lang="ru-RU" sz="28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Дидро (1736-1784)</a:t>
            </a:r>
            <a:endParaRPr lang="ru-RU" sz="2800" i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07288" cy="4623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дидр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700808"/>
            <a:ext cx="3816423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719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Основные идеи философии:</a:t>
            </a:r>
            <a:endParaRPr lang="ru-RU" sz="40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8457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Направление в философии</a:t>
            </a:r>
            <a:r>
              <a:rPr lang="ru-RU" sz="2400" dirty="0" smtClean="0">
                <a:latin typeface="Comic Sans MS" pitchFamily="66" charset="0"/>
              </a:rPr>
              <a:t>: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материализм, научный атеизм</a:t>
            </a:r>
          </a:p>
          <a:p>
            <a:r>
              <a:rPr lang="ru-RU" sz="2400" dirty="0" smtClean="0">
                <a:latin typeface="Comic Sans MS" pitchFamily="66" charset="0"/>
              </a:rPr>
              <a:t>Считал философию методом исследования парадоксов в развитии окружающего мира</a:t>
            </a:r>
            <a:r>
              <a:rPr lang="ru-RU" sz="2400" b="1" dirty="0" smtClean="0">
                <a:latin typeface="Comic Sans MS" pitchFamily="66" charset="0"/>
              </a:rPr>
              <a:t>;</a:t>
            </a:r>
          </a:p>
          <a:p>
            <a:r>
              <a:rPr lang="ru-RU" sz="2400" b="1" dirty="0" smtClean="0">
                <a:latin typeface="Comic Sans MS" pitchFamily="66" charset="0"/>
              </a:rPr>
              <a:t>- </a:t>
            </a:r>
            <a:r>
              <a:rPr lang="ru-RU" sz="2400" dirty="0" smtClean="0">
                <a:latin typeface="Comic Sans MS" pitchFamily="66" charset="0"/>
              </a:rPr>
              <a:t>автор принципа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диалогичной логики развития </a:t>
            </a:r>
            <a:r>
              <a:rPr lang="ru-RU" sz="2400" dirty="0" smtClean="0">
                <a:latin typeface="Comic Sans MS" pitchFamily="66" charset="0"/>
              </a:rPr>
              <a:t>природы, общества и человека;</a:t>
            </a:r>
          </a:p>
          <a:p>
            <a:r>
              <a:rPr lang="ru-RU" sz="2400" dirty="0" smtClean="0">
                <a:latin typeface="Comic Sans MS" pitchFamily="66" charset="0"/>
              </a:rPr>
              <a:t>- выступал с критикой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идеи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фатализма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r>
              <a:rPr lang="ru-RU" sz="2400" b="1" dirty="0" smtClean="0">
                <a:latin typeface="Comic Sans MS" pitchFamily="66" charset="0"/>
              </a:rPr>
              <a:t>Основные  произведения</a:t>
            </a:r>
            <a:r>
              <a:rPr lang="ru-RU" sz="2400" dirty="0" smtClean="0">
                <a:latin typeface="Comic Sans MS" pitchFamily="66" charset="0"/>
              </a:rPr>
              <a:t>: «Монахиня», «Энциклопедия, или Толковый словарь наук, искусств и ремёсел»</a:t>
            </a:r>
          </a:p>
          <a:p>
            <a:r>
              <a:rPr lang="ru-RU" sz="2400" b="1" dirty="0" smtClean="0">
                <a:latin typeface="Comic Sans MS" pitchFamily="66" charset="0"/>
              </a:rPr>
              <a:t>Цитата</a:t>
            </a:r>
            <a:r>
              <a:rPr lang="ru-RU" sz="2400" dirty="0" smtClean="0">
                <a:latin typeface="Comic Sans MS" pitchFamily="66" charset="0"/>
              </a:rPr>
              <a:t>: «Искренность-мать правды и вывеска честного человека»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3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Основные представители философии Нового времени (кратко):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96556"/>
              </p:ext>
            </p:extLst>
          </p:nvPr>
        </p:nvGraphicFramePr>
        <p:xfrm>
          <a:off x="457200" y="1935163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748800"/>
                <a:gridCol w="154304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Философ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Направление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Основа познания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Идеи,</a:t>
                      </a:r>
                      <a:r>
                        <a:rPr lang="ru-RU" sz="1600" baseline="0" dirty="0" smtClean="0">
                          <a:latin typeface="Comic Sans MS" pitchFamily="66" charset="0"/>
                        </a:rPr>
                        <a:t> п</a:t>
                      </a:r>
                      <a:r>
                        <a:rPr lang="ru-RU" sz="1600" dirty="0" smtClean="0">
                          <a:latin typeface="Comic Sans MS" pitchFamily="66" charset="0"/>
                        </a:rPr>
                        <a:t>овлиявшие на творчество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Основное понятие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9095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Рене Декарт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Рационализм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Разум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Скептицизм Сократа, теория </a:t>
                      </a:r>
                      <a:r>
                        <a:rPr lang="ru-RU" sz="1600" dirty="0" err="1" smtClean="0">
                          <a:latin typeface="Comic Sans MS" pitchFamily="66" charset="0"/>
                        </a:rPr>
                        <a:t>мимнезиса</a:t>
                      </a:r>
                      <a:r>
                        <a:rPr lang="ru-RU" sz="1600" dirty="0" smtClean="0">
                          <a:latin typeface="Comic Sans MS" pitchFamily="66" charset="0"/>
                        </a:rPr>
                        <a:t> Платона, логика Аристотеля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Врожденные идеи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Comic Sans MS" pitchFamily="66" charset="0"/>
                        </a:rPr>
                        <a:t>Фрэнсис</a:t>
                      </a:r>
                      <a:r>
                        <a:rPr lang="ru-RU" sz="1600" dirty="0" smtClean="0">
                          <a:latin typeface="Comic Sans MS" pitchFamily="66" charset="0"/>
                        </a:rPr>
                        <a:t> Бэкон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Эмпиризм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Опыт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Логика Аристотеля, идеализм Платона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«Призрак»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Джон Локк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Сенсуализм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Чувство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Критика</a:t>
                      </a:r>
                      <a:r>
                        <a:rPr lang="ru-RU" sz="1600" baseline="0" dirty="0" smtClean="0">
                          <a:latin typeface="Comic Sans MS" pitchFamily="66" charset="0"/>
                        </a:rPr>
                        <a:t> теории врожденных идей Декарта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mic Sans MS" pitchFamily="66" charset="0"/>
                        </a:rPr>
                        <a:t>«Чистая доска»</a:t>
                      </a:r>
                      <a:endParaRPr lang="ru-RU" sz="1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Comic Sans MS" pitchFamily="66" charset="0"/>
              </a:rPr>
              <a:t>Деизм Франсуа Вольтера (1694-1778)</a:t>
            </a:r>
            <a:endParaRPr lang="ru-RU" sz="32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Вольте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  <p:extLst>
      <p:ext uri="{BB962C8B-B14F-4D97-AF65-F5344CB8AC3E}">
        <p14:creationId xmlns:p14="http://schemas.microsoft.com/office/powerpoint/2010/main" val="27018719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Основные идеи философии: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Comic Sans MS" pitchFamily="66" charset="0"/>
              </a:rPr>
              <a:t>    </a:t>
            </a:r>
          </a:p>
          <a:p>
            <a:pPr marL="0" indent="0">
              <a:buNone/>
            </a:pPr>
            <a:r>
              <a:rPr lang="ru-RU" sz="2000" dirty="0" smtClean="0">
                <a:latin typeface="Comic Sans MS" pitchFamily="66" charset="0"/>
              </a:rPr>
              <a:t>     Один из авторов понятия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«философия истории»;</a:t>
            </a: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omic Sans MS" pitchFamily="66" charset="0"/>
              </a:rPr>
              <a:t>     Выступал с критикой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оптимизма как типа мировоззрения (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«</a:t>
            </a:r>
            <a:r>
              <a:rPr lang="ru-RU" sz="2000" dirty="0" err="1" smtClean="0">
                <a:latin typeface="Comic Sans MS" pitchFamily="66" charset="0"/>
              </a:rPr>
              <a:t>Кандид</a:t>
            </a:r>
            <a:r>
              <a:rPr lang="ru-RU" sz="2000" dirty="0" smtClean="0">
                <a:latin typeface="Comic Sans MS" pitchFamily="66" charset="0"/>
              </a:rPr>
              <a:t>, или оптимизм</a:t>
            </a:r>
            <a:r>
              <a:rPr lang="ru-RU" sz="2000" dirty="0" smtClean="0">
                <a:latin typeface="Comic Sans MS" pitchFamily="66" charset="0"/>
              </a:rPr>
              <a:t>»);</a:t>
            </a:r>
          </a:p>
          <a:p>
            <a:pPr marL="0" indent="0">
              <a:buNone/>
            </a:pPr>
            <a:endParaRPr lang="ru-RU" sz="2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omic Sans MS" pitchFamily="66" charset="0"/>
              </a:rPr>
              <a:t>Универсальной ценностью человека считал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толерантность.</a:t>
            </a: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omic Sans MS" pitchFamily="66" charset="0"/>
              </a:rPr>
              <a:t>Выделял:</a:t>
            </a:r>
          </a:p>
          <a:p>
            <a:pPr marL="0" indent="0">
              <a:buNone/>
            </a:pPr>
            <a:r>
              <a:rPr lang="ru-RU" sz="2000" smtClean="0">
                <a:latin typeface="Comic Sans MS" pitchFamily="66" charset="0"/>
              </a:rPr>
              <a:t>философию </a:t>
            </a:r>
            <a:r>
              <a:rPr lang="ru-RU" sz="2000" dirty="0" smtClean="0">
                <a:latin typeface="Comic Sans MS" pitchFamily="66" charset="0"/>
              </a:rPr>
              <a:t>истории;</a:t>
            </a:r>
          </a:p>
          <a:p>
            <a:pPr marL="0" indent="0">
              <a:buNone/>
            </a:pPr>
            <a:r>
              <a:rPr lang="ru-RU" sz="2000" dirty="0" smtClean="0">
                <a:latin typeface="Comic Sans MS" pitchFamily="66" charset="0"/>
              </a:rPr>
              <a:t>философию религии;</a:t>
            </a:r>
          </a:p>
          <a:p>
            <a:pPr marL="0" indent="0">
              <a:buNone/>
            </a:pPr>
            <a:r>
              <a:rPr lang="ru-RU" sz="2000" dirty="0" smtClean="0">
                <a:latin typeface="Comic Sans MS" pitchFamily="66" charset="0"/>
              </a:rPr>
              <a:t>философию права.</a:t>
            </a:r>
            <a:endParaRPr lang="ru-RU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endParaRPr lang="ru-RU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935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Критика католической церкви</a:t>
            </a:r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b="1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Comic Sans MS" pitchFamily="66" charset="0"/>
              </a:rPr>
              <a:t>Основоположник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деизма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– философской теории, которая признавала создание мира Богом, но отрицала его определяющую роль в дальнейшем развитии мира и жизни человека</a:t>
            </a:r>
            <a:endParaRPr lang="ru-RU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Comic Sans MS" pitchFamily="66" charset="0"/>
              </a:rPr>
              <a:t>Критику религии основывал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на идее толерантности;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Comic Sans MS" pitchFamily="66" charset="0"/>
              </a:rPr>
              <a:t>Идеалом государства считал 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2000" dirty="0" err="1" smtClean="0">
                <a:solidFill>
                  <a:srgbClr val="FF0000"/>
                </a:solidFill>
                <a:latin typeface="Comic Sans MS" pitchFamily="66" charset="0"/>
              </a:rPr>
              <a:t>просвященный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 абсолютизм</a:t>
            </a:r>
            <a:r>
              <a:rPr lang="ru-RU" sz="2000" dirty="0" smtClean="0">
                <a:latin typeface="Comic Sans MS" pitchFamily="66" charset="0"/>
              </a:rPr>
              <a:t>»  - тип власти, при котором правитель государства уделяет особое внимание развитию наук и искусств, подаёт личный пример просвещённости подданным и даже не ущемляет некоторые их права и свободы.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Comic Sans MS" pitchFamily="66" charset="0"/>
              </a:rPr>
              <a:t>Основные  </a:t>
            </a:r>
            <a:r>
              <a:rPr lang="ru-RU" sz="2000" b="1" dirty="0">
                <a:latin typeface="Comic Sans MS" pitchFamily="66" charset="0"/>
              </a:rPr>
              <a:t>п</a:t>
            </a:r>
            <a:r>
              <a:rPr lang="ru-RU" sz="2000" b="1" dirty="0" smtClean="0">
                <a:latin typeface="Comic Sans MS" pitchFamily="66" charset="0"/>
              </a:rPr>
              <a:t>роизведения</a:t>
            </a:r>
            <a:r>
              <a:rPr lang="ru-RU" sz="2000" dirty="0" smtClean="0">
                <a:latin typeface="Comic Sans MS" pitchFamily="66" charset="0"/>
              </a:rPr>
              <a:t>: «</a:t>
            </a:r>
            <a:r>
              <a:rPr lang="ru-RU" sz="2000" dirty="0" err="1" smtClean="0">
                <a:latin typeface="Comic Sans MS" pitchFamily="66" charset="0"/>
              </a:rPr>
              <a:t>Кандид</a:t>
            </a:r>
            <a:r>
              <a:rPr lang="ru-RU" sz="2000" dirty="0" smtClean="0">
                <a:latin typeface="Comic Sans MS" pitchFamily="66" charset="0"/>
              </a:rPr>
              <a:t>, или оптимизм», «Философский словарь»</a:t>
            </a:r>
          </a:p>
          <a:p>
            <a:pPr>
              <a:buFont typeface="Wingdings" pitchFamily="2" charset="2"/>
              <a:buChar char="q"/>
            </a:pPr>
            <a:endParaRPr lang="ru-RU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0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Comic Sans MS" pitchFamily="66" charset="0"/>
              </a:rPr>
              <a:t>    Рационализм в философии  Рене Декарта (1596-1690)</a:t>
            </a:r>
            <a:endParaRPr lang="ru-RU" sz="20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Декар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060848"/>
            <a:ext cx="4411563" cy="43924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Comic Sans MS" pitchFamily="66" charset="0"/>
              </a:rPr>
              <a:t>          Основные идеи творчества: 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138946"/>
              </p:ext>
            </p:extLst>
          </p:nvPr>
        </p:nvGraphicFramePr>
        <p:xfrm>
          <a:off x="457200" y="1935163"/>
          <a:ext cx="8229600" cy="387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740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Метод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философии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Дедукция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740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Ключевой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принцип философии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Абсолютное сомнение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740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Главное понятие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Врожденные идеи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740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Объект научной критики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Чувственный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опыт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74020"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Научный ориентир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479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Comic Sans MS" pitchFamily="66" charset="0"/>
              </a:rPr>
              <a:t>       Основные идеи ключевых произведений:</a:t>
            </a:r>
            <a:endParaRPr lang="ru-RU" sz="3200" dirty="0"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Название произведения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идеи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«Начала философии»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1.Сочинение в четырех частях о связи между философией и остальными науками.</a:t>
                      </a:r>
                    </a:p>
                    <a:p>
                      <a:r>
                        <a:rPr lang="ru-RU" dirty="0" smtClean="0">
                          <a:latin typeface="Comic Sans MS" pitchFamily="66" charset="0"/>
                        </a:rPr>
                        <a:t>2. Содержит критику математики за изолированность от остальных наук.</a:t>
                      </a:r>
                    </a:p>
                    <a:p>
                      <a:r>
                        <a:rPr lang="ru-RU" dirty="0" smtClean="0">
                          <a:latin typeface="Comic Sans MS" pitchFamily="66" charset="0"/>
                        </a:rPr>
                        <a:t>3. Развивает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идею </a:t>
                      </a:r>
                      <a:r>
                        <a:rPr lang="ru-RU" dirty="0" smtClean="0">
                          <a:latin typeface="Comic Sans MS" pitchFamily="66" charset="0"/>
                        </a:rPr>
                        <a:t>междисциплинарного характера науки.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«Рассуждение о методе»</a:t>
                      </a:r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atin typeface="Comic Sans MS" pitchFamily="66" charset="0"/>
                        </a:rPr>
                        <a:t>Рассматривал дедукцию в качестве ключевого метода познания мира.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atin typeface="Comic Sans MS" pitchFamily="66" charset="0"/>
                        </a:rPr>
                        <a:t>Анализировал роль сомнения в научном познании мира</a:t>
                      </a:r>
                      <a:endParaRPr lang="ru-RU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      </a:t>
            </a:r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«Квадрат Декарта»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248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val="141359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Пояснение к «квадрату Декарта»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551712"/>
              </p:ext>
            </p:extLst>
          </p:nvPr>
        </p:nvGraphicFramePr>
        <p:xfrm>
          <a:off x="467544" y="2420887"/>
          <a:ext cx="8229600" cy="4170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60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Вопрос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Значение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Что случится если это произойдёт?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Каковы плюсы принимаемого решения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Что случится если это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НЕ </a:t>
                      </a:r>
                      <a:r>
                        <a:rPr lang="ru-RU" dirty="0" smtClean="0">
                          <a:latin typeface="Comic Sans MS" pitchFamily="66" charset="0"/>
                        </a:rPr>
                        <a:t>произойдёт</a:t>
                      </a:r>
                    </a:p>
                    <a:p>
                      <a:r>
                        <a:rPr lang="ru-RU" dirty="0" smtClean="0">
                          <a:latin typeface="Comic Sans MS" pitchFamily="66" charset="0"/>
                        </a:rPr>
                        <a:t>?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Каковы плюсы от того, чтобы не получить желаемое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Что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НЕ</a:t>
                      </a:r>
                      <a:r>
                        <a:rPr lang="ru-RU" dirty="0" smtClean="0">
                          <a:latin typeface="Comic Sans MS" pitchFamily="66" charset="0"/>
                        </a:rPr>
                        <a:t> случится если это произойдёт</a:t>
                      </a:r>
                    </a:p>
                    <a:p>
                      <a:r>
                        <a:rPr lang="ru-RU" dirty="0" smtClean="0">
                          <a:latin typeface="Comic Sans MS" pitchFamily="66" charset="0"/>
                        </a:rPr>
                        <a:t>?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Каковы минусы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от получения желаемого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Что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случится если это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НЕ 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произойдёт?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Каковы минусы от того, чтобы не получить желаемое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476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1165</TotalTime>
  <Words>1523</Words>
  <Application>Microsoft Office PowerPoint</Application>
  <PresentationFormat>Экран (4:3)</PresentationFormat>
  <Paragraphs>268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Поток</vt:lpstr>
      <vt:lpstr>Философия  Нового времени</vt:lpstr>
      <vt:lpstr>Предпосылки становления философии Нового времени</vt:lpstr>
      <vt:lpstr> Англия и Франция – ведущие державы эпохи Нового времени</vt:lpstr>
      <vt:lpstr>   Основные представители философии Нового времени (кратко):</vt:lpstr>
      <vt:lpstr>    Рационализм в философии  Рене Декарта (1596-1690)</vt:lpstr>
      <vt:lpstr>          Основные идеи творчества:  </vt:lpstr>
      <vt:lpstr>       Основные идеи ключевых произведений:</vt:lpstr>
      <vt:lpstr>         «Квадрат Декарта»</vt:lpstr>
      <vt:lpstr> Пояснение к «квадрату Декарта»</vt:lpstr>
      <vt:lpstr> Эмпиризм в философской теории Фрэнсиса Бэкона (1561-1626)</vt:lpstr>
      <vt:lpstr>Роджер Бэкон   (1214-1292) – средневековый философ</vt:lpstr>
      <vt:lpstr>      Два вида опыта по Ф. Бэкону:</vt:lpstr>
      <vt:lpstr> Политическая философия Ф. Бэкона</vt:lpstr>
      <vt:lpstr>Четыре признака политического кризиса по Ф. Бэкону</vt:lpstr>
      <vt:lpstr>Способы предотвращения политического кризиса по Ф. Бэкону:</vt:lpstr>
      <vt:lpstr>Основные идеи произведений:</vt:lpstr>
      <vt:lpstr>      Виды заблуждений в классификации Фр. Бэкона:</vt:lpstr>
      <vt:lpstr>           Пути познания по Фр. Бэкону:</vt:lpstr>
      <vt:lpstr>Сенсуализм в философии Дж. Локка (1632-1704)</vt:lpstr>
      <vt:lpstr> Основные идеи творчества:</vt:lpstr>
      <vt:lpstr>Триединая теория воспитания Дж. Локка:</vt:lpstr>
      <vt:lpstr>    Политическая философия Дж. Локка</vt:lpstr>
      <vt:lpstr>Философия Т. Гоббса (1588-1679)</vt:lpstr>
      <vt:lpstr>     Классификация наук по Т. Гоббсу:</vt:lpstr>
      <vt:lpstr> Основные идеи творчества:</vt:lpstr>
      <vt:lpstr>Презентация PowerPoint</vt:lpstr>
      <vt:lpstr>Философия  эпохи Просвещения</vt:lpstr>
      <vt:lpstr>Франция –ведущая европейская держава эпохи Просвещения</vt:lpstr>
      <vt:lpstr>   Характерные черты философии Просвещения:</vt:lpstr>
      <vt:lpstr> Философия Жан-Жака Руссо (1712-1778)</vt:lpstr>
      <vt:lpstr>        Политическая философия Руссо:  </vt:lpstr>
      <vt:lpstr> Теория «естественного воспитания» Руссо:</vt:lpstr>
      <vt:lpstr>  Проблема неравенства и её решение</vt:lpstr>
      <vt:lpstr> Теория общественного договора:</vt:lpstr>
      <vt:lpstr>Философские идеи Шарля де Монтескье (1689-1755)</vt:lpstr>
      <vt:lpstr> Философия истории Монтескье</vt:lpstr>
      <vt:lpstr> Политическая философия Монтескье:</vt:lpstr>
      <vt:lpstr>Материализм в философии Дени Дидро (1736-1784)</vt:lpstr>
      <vt:lpstr>Основные идеи философии:</vt:lpstr>
      <vt:lpstr> Деизм Франсуа Вольтера (1694-1778)</vt:lpstr>
      <vt:lpstr>    Основные идеи философии:</vt:lpstr>
      <vt:lpstr>    Критика католической церкви: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111</cp:lastModifiedBy>
  <cp:revision>119</cp:revision>
  <dcterms:created xsi:type="dcterms:W3CDTF">2016-10-26T13:27:37Z</dcterms:created>
  <dcterms:modified xsi:type="dcterms:W3CDTF">2022-09-30T02:43:23Z</dcterms:modified>
</cp:coreProperties>
</file>